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632" r:id="rId3"/>
    <p:sldId id="701" r:id="rId5"/>
    <p:sldId id="754" r:id="rId6"/>
    <p:sldId id="748" r:id="rId7"/>
    <p:sldId id="776" r:id="rId8"/>
    <p:sldId id="777" r:id="rId9"/>
    <p:sldId id="778" r:id="rId10"/>
    <p:sldId id="779" r:id="rId11"/>
    <p:sldId id="780" r:id="rId12"/>
    <p:sldId id="781" r:id="rId13"/>
    <p:sldId id="782" r:id="rId14"/>
    <p:sldId id="783" r:id="rId15"/>
    <p:sldId id="795" r:id="rId16"/>
    <p:sldId id="786" r:id="rId17"/>
    <p:sldId id="788" r:id="rId18"/>
    <p:sldId id="787" r:id="rId19"/>
    <p:sldId id="789" r:id="rId20"/>
    <p:sldId id="790" r:id="rId21"/>
    <p:sldId id="791" r:id="rId22"/>
    <p:sldId id="792" r:id="rId23"/>
    <p:sldId id="793" r:id="rId24"/>
    <p:sldId id="794" r:id="rId25"/>
    <p:sldId id="797" r:id="rId26"/>
    <p:sldId id="796" r:id="rId27"/>
    <p:sldId id="798" r:id="rId28"/>
    <p:sldId id="425" r:id="rId29"/>
  </p:sldIdLst>
  <p:sldSz cx="12192000" cy="6858000"/>
  <p:notesSz cx="6797675" cy="992632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29C5C62-7AD7-D343-868A-042B432739F7}">
          <p14:sldIdLst>
            <p14:sldId id="632"/>
            <p14:sldId id="701"/>
            <p14:sldId id="754"/>
            <p14:sldId id="748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95"/>
            <p14:sldId id="786"/>
            <p14:sldId id="788"/>
            <p14:sldId id="787"/>
            <p14:sldId id="789"/>
            <p14:sldId id="790"/>
            <p14:sldId id="791"/>
            <p14:sldId id="792"/>
            <p14:sldId id="793"/>
            <p14:sldId id="794"/>
            <p14:sldId id="797"/>
            <p14:sldId id="796"/>
            <p14:sldId id="798"/>
            <p14:sldId id="42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谢 庆麟" initials="谢" lastIdx="1" clrIdx="0"/>
  <p:cmAuthor id="2" name="苏 辉洪" initials="苏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B698"/>
    <a:srgbClr val="FFC000"/>
    <a:srgbClr val="56CB98"/>
    <a:srgbClr val="54B295"/>
    <a:srgbClr val="70D5AD"/>
    <a:srgbClr val="21EBC5"/>
    <a:srgbClr val="0033CC"/>
    <a:srgbClr val="0000FF"/>
    <a:srgbClr val="2D6151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 autoAdjust="0"/>
    <p:restoredTop sz="77007" autoAdjust="0"/>
  </p:normalViewPr>
  <p:slideViewPr>
    <p:cSldViewPr snapToGrid="0">
      <p:cViewPr varScale="1">
        <p:scale>
          <a:sx n="99" d="100"/>
          <a:sy n="99" d="100"/>
        </p:scale>
        <p:origin x="1560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B4F5B-CAD6-415E-B0A3-388C52380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46DF4-5CBC-41F7-ADE3-2EEF87C6CE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ea typeface="微软雅黑" panose="020B0503020204020204" pitchFamily="34" charset="-122"/>
              </a:defRPr>
            </a:lvl1pPr>
          </a:lstStyle>
          <a:p>
            <a:fld id="{56A0BE42-55FF-4530-9F3B-57DA19BA96B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9620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ea typeface="微软雅黑" panose="020B0503020204020204" pitchFamily="34" charset="-122"/>
              </a:defRPr>
            </a:lvl1pPr>
          </a:lstStyle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200" b="0" i="0" kern="1200" dirty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963613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963613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3190" y="228165"/>
            <a:ext cx="209667" cy="412367"/>
          </a:xfrm>
          <a:prstGeom prst="rect">
            <a:avLst/>
          </a:prstGeom>
          <a:solidFill>
            <a:srgbClr val="56B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283465" y="228165"/>
            <a:ext cx="109826" cy="412367"/>
          </a:xfrm>
          <a:prstGeom prst="rect">
            <a:avLst/>
          </a:prstGeom>
          <a:solidFill>
            <a:srgbClr val="56B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238" y="0"/>
            <a:ext cx="6084475" cy="76698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241935" rtl="0" eaLnBrk="1" latinLnBrk="0" hangingPunct="1">
        <a:spcBef>
          <a:spcPct val="0"/>
        </a:spcBef>
        <a:buNone/>
        <a:defRPr sz="1165" b="0" i="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90805" indent="-9080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196850" indent="-75565" algn="l" defTabSz="241935" rtl="0" eaLnBrk="1" latinLnBrk="0" hangingPunct="1">
        <a:spcBef>
          <a:spcPct val="20000"/>
        </a:spcBef>
        <a:buFont typeface="Arial" panose="020B0604020202020204" pitchFamily="34" charset="0"/>
        <a:buChar char="–"/>
        <a:defRPr sz="740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302260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423545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–"/>
        <a:defRPr sz="530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544195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»"/>
        <a:defRPr sz="530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665480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" kern="1200">
          <a:solidFill>
            <a:schemeClr val="tx1"/>
          </a:solidFill>
          <a:latin typeface="+mn-lt"/>
          <a:ea typeface="+mn-ea"/>
          <a:cs typeface="+mn-cs"/>
        </a:defRPr>
      </a:lvl6pPr>
      <a:lvl7pPr marL="786130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" kern="1200">
          <a:solidFill>
            <a:schemeClr val="tx1"/>
          </a:solidFill>
          <a:latin typeface="+mn-lt"/>
          <a:ea typeface="+mn-ea"/>
          <a:cs typeface="+mn-cs"/>
        </a:defRPr>
      </a:lvl7pPr>
      <a:lvl8pPr marL="907415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" kern="1200">
          <a:solidFill>
            <a:schemeClr val="tx1"/>
          </a:solidFill>
          <a:latin typeface="+mn-lt"/>
          <a:ea typeface="+mn-ea"/>
          <a:cs typeface="+mn-cs"/>
        </a:defRPr>
      </a:lvl8pPr>
      <a:lvl9pPr marL="1028065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1pPr>
      <a:lvl2pPr marL="121285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2pPr>
      <a:lvl3pPr marL="241935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3pPr>
      <a:lvl4pPr marL="36322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4pPr>
      <a:lvl5pPr marL="48387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5pPr>
      <a:lvl6pPr marL="605155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6pPr>
      <a:lvl7pPr marL="725805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7pPr>
      <a:lvl8pPr marL="84709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8pPr>
      <a:lvl9pPr marL="96774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580515"/>
            <a:ext cx="12192000" cy="4267835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600" b="1" kern="10000" spc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" y="2043964"/>
            <a:ext cx="12192000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云计算导论</a:t>
            </a:r>
            <a:r>
              <a:rPr lang="en-US" altLang="zh-CN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</a:t>
            </a:r>
            <a:endParaRPr lang="zh-CN" altLang="en-US" sz="4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</a:t>
            </a:r>
            <a:r>
              <a:rPr lang="en-US" altLang="zh-CN" sz="32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淼        </a:t>
            </a:r>
            <a:r>
              <a:rPr lang="en-US" altLang="zh-CN" sz="32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2024.09</a:t>
            </a:r>
            <a:endParaRPr lang="en-US" altLang="zh-CN" sz="28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endParaRPr lang="en-US" altLang="zh-CN" sz="28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					</a:t>
            </a:r>
            <a:endParaRPr lang="zh-CN" altLang="en-US" sz="2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209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命令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860" y="1581150"/>
            <a:ext cx="11819255" cy="26765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再次修改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readme.txt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文件，增加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一行：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is free software distributed under the GPL.</a:t>
            </a:r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重新提交文件（记得增加提交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说明）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提交历史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60" y="835025"/>
            <a:ext cx="7879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截屏2024-09-24 10.42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8780" y="3154045"/>
            <a:ext cx="5331460" cy="3703955"/>
          </a:xfrm>
          <a:prstGeom prst="rect">
            <a:avLst/>
          </a:prstGeom>
        </p:spPr>
      </p:pic>
    </p:spTree>
  </p:cSld>
  <p:clrMapOvr>
    <a:masterClrMapping/>
  </p:clrMapOvr>
  <p:transition advTm="1718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命令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860" y="1581150"/>
            <a:ext cx="11819255" cy="489267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再次修改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readme.txt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文件，增加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一行：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is free software distributed under the GPL.</a:t>
            </a:r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回退到上一个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reset --hard HEAD^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readme.txt #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#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查看提交历史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回退到存在的某个版本，使用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reset --hard 1094a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如果某个版本被回退掉了，但又想重新回到这个版本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reflog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# 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查看所有历史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60" y="835025"/>
            <a:ext cx="7879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命令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860" y="1569720"/>
            <a:ext cx="11819255" cy="470789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并初始化仓库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创建一个学号命名的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文件，内容为学号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提交到仓库（版本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文件增加一行，自己的姓名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提交到仓库（版本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文件增加一行，自己的性别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提交到仓库（版本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回退到版本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回退到版本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回退到版本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60" y="835025"/>
            <a:ext cx="7879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52956" y="2488402"/>
            <a:ext cx="203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2956" y="3355976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230" y="18288"/>
            <a:ext cx="5801494" cy="6857996"/>
            <a:chOff x="13230" y="18288"/>
            <a:chExt cx="5801494" cy="6857996"/>
          </a:xfrm>
        </p:grpSpPr>
        <p:pic>
          <p:nvPicPr>
            <p:cNvPr id="23" name="图片 22" descr="雪地上的白云&#10;&#10;描述已自动生成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33" r="9935" b="474"/>
            <a:stretch>
              <a:fillRect/>
            </a:stretch>
          </p:blipFill>
          <p:spPr>
            <a:xfrm>
              <a:off x="13230" y="18288"/>
              <a:ext cx="5795076" cy="6839711"/>
            </a:xfrm>
            <a:custGeom>
              <a:avLst/>
              <a:gdLst>
                <a:gd name="connsiteX0" fmla="*/ 0 w 5795076"/>
                <a:gd name="connsiteY0" fmla="*/ 0 h 6793992"/>
                <a:gd name="connsiteX1" fmla="*/ 5795076 w 5795076"/>
                <a:gd name="connsiteY1" fmla="*/ 0 h 6793992"/>
                <a:gd name="connsiteX2" fmla="*/ 4496628 w 5795076"/>
                <a:gd name="connsiteY2" fmla="*/ 6793992 h 6793992"/>
                <a:gd name="connsiteX3" fmla="*/ 0 w 5795076"/>
                <a:gd name="connsiteY3" fmla="*/ 6775704 h 679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5076" h="6793992">
                  <a:moveTo>
                    <a:pt x="0" y="0"/>
                  </a:moveTo>
                  <a:lnTo>
                    <a:pt x="5795076" y="0"/>
                  </a:lnTo>
                  <a:lnTo>
                    <a:pt x="4496628" y="6793992"/>
                  </a:lnTo>
                  <a:lnTo>
                    <a:pt x="0" y="6775704"/>
                  </a:lnTo>
                  <a:close/>
                </a:path>
              </a:pathLst>
            </a:custGeom>
          </p:spPr>
        </p:pic>
        <p:sp>
          <p:nvSpPr>
            <p:cNvPr id="26" name="矩形 27"/>
            <p:cNvSpPr/>
            <p:nvPr/>
          </p:nvSpPr>
          <p:spPr>
            <a:xfrm>
              <a:off x="19648" y="18288"/>
              <a:ext cx="5795076" cy="6857996"/>
            </a:xfrm>
            <a:custGeom>
              <a:avLst/>
              <a:gdLst>
                <a:gd name="connsiteX0" fmla="*/ 0 w 5255580"/>
                <a:gd name="connsiteY0" fmla="*/ 0 h 6775704"/>
                <a:gd name="connsiteX1" fmla="*/ 5255580 w 5255580"/>
                <a:gd name="connsiteY1" fmla="*/ 0 h 6775704"/>
                <a:gd name="connsiteX2" fmla="*/ 5255580 w 5255580"/>
                <a:gd name="connsiteY2" fmla="*/ 6775704 h 6775704"/>
                <a:gd name="connsiteX3" fmla="*/ 0 w 5255580"/>
                <a:gd name="connsiteY3" fmla="*/ 6775704 h 6775704"/>
                <a:gd name="connsiteX4" fmla="*/ 0 w 5255580"/>
                <a:gd name="connsiteY4" fmla="*/ 0 h 6775704"/>
                <a:gd name="connsiteX0-1" fmla="*/ 0 w 5255580"/>
                <a:gd name="connsiteY0-2" fmla="*/ 0 h 6775704"/>
                <a:gd name="connsiteX1-3" fmla="*/ 5255580 w 5255580"/>
                <a:gd name="connsiteY1-4" fmla="*/ 0 h 6775704"/>
                <a:gd name="connsiteX2-5" fmla="*/ 4076004 w 5255580"/>
                <a:gd name="connsiteY2-6" fmla="*/ 6775704 h 6775704"/>
                <a:gd name="connsiteX3-7" fmla="*/ 0 w 5255580"/>
                <a:gd name="connsiteY3-8" fmla="*/ 6775704 h 6775704"/>
                <a:gd name="connsiteX4-9" fmla="*/ 0 w 5255580"/>
                <a:gd name="connsiteY4-10" fmla="*/ 0 h 6775704"/>
                <a:gd name="connsiteX0-11" fmla="*/ 0 w 5795076"/>
                <a:gd name="connsiteY0-12" fmla="*/ 0 h 6775704"/>
                <a:gd name="connsiteX1-13" fmla="*/ 5795076 w 5795076"/>
                <a:gd name="connsiteY1-14" fmla="*/ 0 h 6775704"/>
                <a:gd name="connsiteX2-15" fmla="*/ 4076004 w 5795076"/>
                <a:gd name="connsiteY2-16" fmla="*/ 6775704 h 6775704"/>
                <a:gd name="connsiteX3-17" fmla="*/ 0 w 5795076"/>
                <a:gd name="connsiteY3-18" fmla="*/ 6775704 h 6775704"/>
                <a:gd name="connsiteX4-19" fmla="*/ 0 w 5795076"/>
                <a:gd name="connsiteY4-20" fmla="*/ 0 h 6775704"/>
                <a:gd name="connsiteX0-21" fmla="*/ 0 w 5795076"/>
                <a:gd name="connsiteY0-22" fmla="*/ 0 h 6803136"/>
                <a:gd name="connsiteX1-23" fmla="*/ 5795076 w 5795076"/>
                <a:gd name="connsiteY1-24" fmla="*/ 0 h 6803136"/>
                <a:gd name="connsiteX2-25" fmla="*/ 4368612 w 5795076"/>
                <a:gd name="connsiteY2-26" fmla="*/ 6803136 h 6803136"/>
                <a:gd name="connsiteX3-27" fmla="*/ 0 w 5795076"/>
                <a:gd name="connsiteY3-28" fmla="*/ 6775704 h 6803136"/>
                <a:gd name="connsiteX4-29" fmla="*/ 0 w 5795076"/>
                <a:gd name="connsiteY4-30" fmla="*/ 0 h 6803136"/>
                <a:gd name="connsiteX0-31" fmla="*/ 0 w 5795076"/>
                <a:gd name="connsiteY0-32" fmla="*/ 0 h 6793992"/>
                <a:gd name="connsiteX1-33" fmla="*/ 5795076 w 5795076"/>
                <a:gd name="connsiteY1-34" fmla="*/ 0 h 6793992"/>
                <a:gd name="connsiteX2-35" fmla="*/ 4496628 w 5795076"/>
                <a:gd name="connsiteY2-36" fmla="*/ 6793992 h 6793992"/>
                <a:gd name="connsiteX3-37" fmla="*/ 0 w 5795076"/>
                <a:gd name="connsiteY3-38" fmla="*/ 6775704 h 6793992"/>
                <a:gd name="connsiteX4-39" fmla="*/ 0 w 5795076"/>
                <a:gd name="connsiteY4-40" fmla="*/ 0 h 67939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95076" h="6793992">
                  <a:moveTo>
                    <a:pt x="0" y="0"/>
                  </a:moveTo>
                  <a:lnTo>
                    <a:pt x="5795076" y="0"/>
                  </a:lnTo>
                  <a:lnTo>
                    <a:pt x="4496628" y="6793992"/>
                  </a:lnTo>
                  <a:lnTo>
                    <a:pt x="0" y="6775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B698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70651" y="2488402"/>
              <a:ext cx="20313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目录页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70651" y="3355976"/>
              <a:ext cx="1423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alpha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00119" y="2707172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84670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3.2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 </a:t>
              </a:r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github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远程仓库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00119" y="1667677"/>
            <a:ext cx="5693399" cy="424800"/>
            <a:chOff x="1807265" y="2935089"/>
            <a:chExt cx="5693399" cy="424800"/>
          </a:xfrm>
        </p:grpSpPr>
        <p:sp>
          <p:nvSpPr>
            <p:cNvPr id="12" name="圆角矩形 11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881814" y="2945869"/>
              <a:ext cx="284670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>
                  <a:solidFill>
                    <a:schemeClr val="tx1"/>
                  </a:solidFill>
                  <a:sym typeface="+mn-ea"/>
                </a:rPr>
                <a:t>3.1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en-US" altLang="zh-CN" sz="2100" spc="225" dirty="0">
                  <a:solidFill>
                    <a:schemeClr val="tx1"/>
                  </a:solidFill>
                  <a:sym typeface="+mn-ea"/>
                </a:rPr>
                <a:t>github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基础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操作</a:t>
              </a:r>
              <a:endParaRPr lang="zh-CN" altLang="en-US" sz="2100" spc="225" dirty="0">
                <a:solidFill>
                  <a:schemeClr val="tx1"/>
                </a:solidFill>
                <a:sym typeface="+mn-ea"/>
              </a:endParaRPr>
            </a:p>
          </p:txBody>
        </p:sp>
      </p:grpSp>
    </p:spTree>
  </p:cSld>
  <p:clrMapOvr>
    <a:masterClrMapping/>
  </p:clrMapOvr>
  <p:transition advTm="317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98894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GitHub</a:t>
            </a:r>
            <a:r>
              <a:rPr lang="zh-CN" altLang="en-US" sz="2400" b="1" spc="225" dirty="0">
                <a:sym typeface="+mn-ea"/>
              </a:rPr>
              <a:t>远程</a:t>
            </a:r>
            <a:r>
              <a:rPr lang="zh-CN" altLang="en-US" sz="2400" b="1" spc="225" dirty="0">
                <a:sym typeface="+mn-ea"/>
              </a:rPr>
              <a:t>库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5745" y="734060"/>
            <a:ext cx="106521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现在的情景是，你已经在本地创建了一个Git仓库后，又想在GitHub创建一个Git仓库，并且让这两个仓库进行远程同步，这样，GitHub上的仓库既可以作为备份，又可以让其他人通过该仓库来协作，真是一举多得。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截屏2024-09-27 11.18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0770" y="1962150"/>
            <a:ext cx="7301230" cy="4947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620" y="2468880"/>
            <a:ext cx="37992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连接不稳定，我们使用国内的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进行代码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https://gitee.com/signup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365696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连接</a:t>
            </a:r>
            <a:r>
              <a:rPr lang="en-US" altLang="zh-CN" sz="2400" b="1" spc="225" dirty="0">
                <a:sym typeface="+mn-ea"/>
              </a:rPr>
              <a:t>GitHub</a:t>
            </a:r>
            <a:r>
              <a:rPr lang="zh-CN" altLang="en-US" sz="2400" b="1" spc="225" dirty="0">
                <a:sym typeface="+mn-ea"/>
              </a:rPr>
              <a:t>远程</a:t>
            </a:r>
            <a:r>
              <a:rPr lang="zh-CN" altLang="en-US" sz="2400" b="1" spc="225" dirty="0">
                <a:sym typeface="+mn-ea"/>
              </a:rPr>
              <a:t>库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620" y="923925"/>
            <a:ext cx="10766425" cy="5877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本地仓库和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仓库之间采用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加密传输，需要设置公钥私钥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云服务器输入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-t rsa -C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"youremail@example.com"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公钥私钥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.ssh/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目录下会生成两个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id_rsa(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私钥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rd_rsa.pub(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公钥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私钥本地留存，不能泄漏</a:t>
            </a:r>
            <a:endParaRPr lang="zh-CN" altLang="en-US" sz="28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公钥可以传出去供人使用</a:t>
            </a:r>
            <a:endParaRPr lang="zh-CN" altLang="en-US" sz="28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rd_rsa.pub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即可获得公钥值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截屏2024-09-28 14.03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0640" y="3681095"/>
            <a:ext cx="5135245" cy="2744470"/>
          </a:xfrm>
          <a:prstGeom prst="rect">
            <a:avLst/>
          </a:prstGeom>
        </p:spPr>
      </p:pic>
    </p:spTree>
  </p:cSld>
  <p:clrMapOvr>
    <a:masterClrMapping/>
  </p:clrMapOvr>
  <p:transition advTm="171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98894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GitHub</a:t>
            </a:r>
            <a:r>
              <a:rPr lang="zh-CN" altLang="en-US" sz="2400" b="1" spc="225" dirty="0">
                <a:sym typeface="+mn-ea"/>
              </a:rPr>
              <a:t>远程</a:t>
            </a:r>
            <a:r>
              <a:rPr lang="zh-CN" altLang="en-US" sz="2400" b="1" spc="225" dirty="0">
                <a:sym typeface="+mn-ea"/>
              </a:rPr>
              <a:t>库</a:t>
            </a:r>
            <a:endParaRPr lang="zh-CN" altLang="en-US" sz="2400" b="1" spc="225" dirty="0">
              <a:sym typeface="+mn-ea"/>
            </a:endParaRPr>
          </a:p>
        </p:txBody>
      </p:sp>
      <p:pic>
        <p:nvPicPr>
          <p:cNvPr id="4" name="图片 3" descr="截屏2024-09-27 11.20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095" y="1243330"/>
            <a:ext cx="9016365" cy="47663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04440" y="4972685"/>
            <a:ext cx="1597025" cy="512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4935" y="1109345"/>
            <a:ext cx="238950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点击右上角设置，进入设置界面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点击安全设置下的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将生成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的公钥填入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1492250" y="3759200"/>
            <a:ext cx="1188720" cy="137541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628140" y="4065270"/>
            <a:ext cx="2937510" cy="1103630"/>
          </a:xfrm>
          <a:prstGeom prst="straightConnector1">
            <a:avLst/>
          </a:prstGeom>
          <a:ln w="22225"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565650" y="3246755"/>
            <a:ext cx="7216775" cy="21253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110605" y="2786380"/>
            <a:ext cx="5807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标题自己取名字，公钥填入本地生成的</a:t>
            </a:r>
            <a:endParaRPr lang="zh-CN" altLang="en-US" sz="24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8620" y="6089650"/>
            <a:ext cx="11292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即可配置本地仓库和远程仓库的连接！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4752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创建</a:t>
            </a:r>
            <a:r>
              <a:rPr lang="zh-CN" altLang="en-US" sz="2400" b="1" spc="225" dirty="0">
                <a:sym typeface="+mn-ea"/>
              </a:rPr>
              <a:t>远程</a:t>
            </a:r>
            <a:r>
              <a:rPr lang="zh-CN" altLang="en-US" sz="2400" b="1" spc="225" dirty="0">
                <a:sym typeface="+mn-ea"/>
              </a:rPr>
              <a:t>库</a:t>
            </a:r>
            <a:endParaRPr lang="zh-CN" altLang="en-US" sz="2400" b="1" spc="225" dirty="0">
              <a:sym typeface="+mn-ea"/>
            </a:endParaRPr>
          </a:p>
        </p:txBody>
      </p:sp>
      <p:pic>
        <p:nvPicPr>
          <p:cNvPr id="4" name="图片 3" descr="截屏2024-09-27 11.20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095" y="1243330"/>
            <a:ext cx="9016365" cy="4766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1930" y="2367915"/>
            <a:ext cx="20885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点击账户名回到主页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2256155" y="1874520"/>
            <a:ext cx="1104265" cy="934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708275" y="1542415"/>
            <a:ext cx="1597025" cy="512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1718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截屏2024-09-28 14.17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8275" y="1216025"/>
            <a:ext cx="7425055" cy="5641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4752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创建</a:t>
            </a:r>
            <a:r>
              <a:rPr lang="zh-CN" altLang="en-US" sz="2400" b="1" spc="225" dirty="0">
                <a:sym typeface="+mn-ea"/>
              </a:rPr>
              <a:t>远程</a:t>
            </a:r>
            <a:r>
              <a:rPr lang="zh-CN" altLang="en-US" sz="2400" b="1" spc="225" dirty="0">
                <a:sym typeface="+mn-ea"/>
              </a:rPr>
              <a:t>库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930" y="2367915"/>
            <a:ext cx="20885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点击“新建”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创建远程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256155" y="2808605"/>
            <a:ext cx="1664335" cy="798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708275" y="3461385"/>
            <a:ext cx="1597025" cy="512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171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4752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创建</a:t>
            </a:r>
            <a:r>
              <a:rPr lang="zh-CN" altLang="en-US" sz="2400" b="1" spc="225" dirty="0">
                <a:sym typeface="+mn-ea"/>
              </a:rPr>
              <a:t>远程</a:t>
            </a:r>
            <a:r>
              <a:rPr lang="zh-CN" altLang="en-US" sz="2400" b="1" spc="225" dirty="0">
                <a:sym typeface="+mn-ea"/>
              </a:rPr>
              <a:t>库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8620" y="1349375"/>
            <a:ext cx="26625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输入仓库名称，如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learngit，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或者你在上节课创建的本地仓库名称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截屏2024-09-28 14.20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9645" y="198120"/>
            <a:ext cx="8324850" cy="6610350"/>
          </a:xfrm>
          <a:prstGeom prst="rect">
            <a:avLst/>
          </a:prstGeom>
        </p:spPr>
      </p:pic>
    </p:spTree>
  </p:cSld>
  <p:clrMapOvr>
    <a:masterClrMapping/>
  </p:clrMapOvr>
  <p:transition advTm="171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52956" y="2488402"/>
            <a:ext cx="203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2956" y="3355976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230" y="18288"/>
            <a:ext cx="5801494" cy="6857996"/>
            <a:chOff x="13230" y="18288"/>
            <a:chExt cx="5801494" cy="6857996"/>
          </a:xfrm>
        </p:grpSpPr>
        <p:pic>
          <p:nvPicPr>
            <p:cNvPr id="23" name="图片 22" descr="雪地上的白云&#10;&#10;描述已自动生成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33" r="9935" b="474"/>
            <a:stretch>
              <a:fillRect/>
            </a:stretch>
          </p:blipFill>
          <p:spPr>
            <a:xfrm>
              <a:off x="13230" y="18288"/>
              <a:ext cx="5795076" cy="6839711"/>
            </a:xfrm>
            <a:custGeom>
              <a:avLst/>
              <a:gdLst>
                <a:gd name="connsiteX0" fmla="*/ 0 w 5795076"/>
                <a:gd name="connsiteY0" fmla="*/ 0 h 6793992"/>
                <a:gd name="connsiteX1" fmla="*/ 5795076 w 5795076"/>
                <a:gd name="connsiteY1" fmla="*/ 0 h 6793992"/>
                <a:gd name="connsiteX2" fmla="*/ 4496628 w 5795076"/>
                <a:gd name="connsiteY2" fmla="*/ 6793992 h 6793992"/>
                <a:gd name="connsiteX3" fmla="*/ 0 w 5795076"/>
                <a:gd name="connsiteY3" fmla="*/ 6775704 h 679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5076" h="6793992">
                  <a:moveTo>
                    <a:pt x="0" y="0"/>
                  </a:moveTo>
                  <a:lnTo>
                    <a:pt x="5795076" y="0"/>
                  </a:lnTo>
                  <a:lnTo>
                    <a:pt x="4496628" y="6793992"/>
                  </a:lnTo>
                  <a:lnTo>
                    <a:pt x="0" y="6775704"/>
                  </a:lnTo>
                  <a:close/>
                </a:path>
              </a:pathLst>
            </a:custGeom>
          </p:spPr>
        </p:pic>
        <p:sp>
          <p:nvSpPr>
            <p:cNvPr id="26" name="矩形 27"/>
            <p:cNvSpPr/>
            <p:nvPr/>
          </p:nvSpPr>
          <p:spPr>
            <a:xfrm>
              <a:off x="19648" y="18288"/>
              <a:ext cx="5795076" cy="6857996"/>
            </a:xfrm>
            <a:custGeom>
              <a:avLst/>
              <a:gdLst>
                <a:gd name="connsiteX0" fmla="*/ 0 w 5255580"/>
                <a:gd name="connsiteY0" fmla="*/ 0 h 6775704"/>
                <a:gd name="connsiteX1" fmla="*/ 5255580 w 5255580"/>
                <a:gd name="connsiteY1" fmla="*/ 0 h 6775704"/>
                <a:gd name="connsiteX2" fmla="*/ 5255580 w 5255580"/>
                <a:gd name="connsiteY2" fmla="*/ 6775704 h 6775704"/>
                <a:gd name="connsiteX3" fmla="*/ 0 w 5255580"/>
                <a:gd name="connsiteY3" fmla="*/ 6775704 h 6775704"/>
                <a:gd name="connsiteX4" fmla="*/ 0 w 5255580"/>
                <a:gd name="connsiteY4" fmla="*/ 0 h 6775704"/>
                <a:gd name="connsiteX0-1" fmla="*/ 0 w 5255580"/>
                <a:gd name="connsiteY0-2" fmla="*/ 0 h 6775704"/>
                <a:gd name="connsiteX1-3" fmla="*/ 5255580 w 5255580"/>
                <a:gd name="connsiteY1-4" fmla="*/ 0 h 6775704"/>
                <a:gd name="connsiteX2-5" fmla="*/ 4076004 w 5255580"/>
                <a:gd name="connsiteY2-6" fmla="*/ 6775704 h 6775704"/>
                <a:gd name="connsiteX3-7" fmla="*/ 0 w 5255580"/>
                <a:gd name="connsiteY3-8" fmla="*/ 6775704 h 6775704"/>
                <a:gd name="connsiteX4-9" fmla="*/ 0 w 5255580"/>
                <a:gd name="connsiteY4-10" fmla="*/ 0 h 6775704"/>
                <a:gd name="connsiteX0-11" fmla="*/ 0 w 5795076"/>
                <a:gd name="connsiteY0-12" fmla="*/ 0 h 6775704"/>
                <a:gd name="connsiteX1-13" fmla="*/ 5795076 w 5795076"/>
                <a:gd name="connsiteY1-14" fmla="*/ 0 h 6775704"/>
                <a:gd name="connsiteX2-15" fmla="*/ 4076004 w 5795076"/>
                <a:gd name="connsiteY2-16" fmla="*/ 6775704 h 6775704"/>
                <a:gd name="connsiteX3-17" fmla="*/ 0 w 5795076"/>
                <a:gd name="connsiteY3-18" fmla="*/ 6775704 h 6775704"/>
                <a:gd name="connsiteX4-19" fmla="*/ 0 w 5795076"/>
                <a:gd name="connsiteY4-20" fmla="*/ 0 h 6775704"/>
                <a:gd name="connsiteX0-21" fmla="*/ 0 w 5795076"/>
                <a:gd name="connsiteY0-22" fmla="*/ 0 h 6803136"/>
                <a:gd name="connsiteX1-23" fmla="*/ 5795076 w 5795076"/>
                <a:gd name="connsiteY1-24" fmla="*/ 0 h 6803136"/>
                <a:gd name="connsiteX2-25" fmla="*/ 4368612 w 5795076"/>
                <a:gd name="connsiteY2-26" fmla="*/ 6803136 h 6803136"/>
                <a:gd name="connsiteX3-27" fmla="*/ 0 w 5795076"/>
                <a:gd name="connsiteY3-28" fmla="*/ 6775704 h 6803136"/>
                <a:gd name="connsiteX4-29" fmla="*/ 0 w 5795076"/>
                <a:gd name="connsiteY4-30" fmla="*/ 0 h 6803136"/>
                <a:gd name="connsiteX0-31" fmla="*/ 0 w 5795076"/>
                <a:gd name="connsiteY0-32" fmla="*/ 0 h 6793992"/>
                <a:gd name="connsiteX1-33" fmla="*/ 5795076 w 5795076"/>
                <a:gd name="connsiteY1-34" fmla="*/ 0 h 6793992"/>
                <a:gd name="connsiteX2-35" fmla="*/ 4496628 w 5795076"/>
                <a:gd name="connsiteY2-36" fmla="*/ 6793992 h 6793992"/>
                <a:gd name="connsiteX3-37" fmla="*/ 0 w 5795076"/>
                <a:gd name="connsiteY3-38" fmla="*/ 6775704 h 6793992"/>
                <a:gd name="connsiteX4-39" fmla="*/ 0 w 5795076"/>
                <a:gd name="connsiteY4-40" fmla="*/ 0 h 67939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95076" h="6793992">
                  <a:moveTo>
                    <a:pt x="0" y="0"/>
                  </a:moveTo>
                  <a:lnTo>
                    <a:pt x="5795076" y="0"/>
                  </a:lnTo>
                  <a:lnTo>
                    <a:pt x="4496628" y="6793992"/>
                  </a:lnTo>
                  <a:lnTo>
                    <a:pt x="0" y="6775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B698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70651" y="2488402"/>
              <a:ext cx="20313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目录页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70651" y="3355976"/>
              <a:ext cx="1423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alpha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00119" y="2707172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84670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3.2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 </a:t>
              </a:r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github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远程仓库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00119" y="1667677"/>
            <a:ext cx="5693399" cy="424800"/>
            <a:chOff x="1807265" y="2935089"/>
            <a:chExt cx="5693399" cy="424800"/>
          </a:xfrm>
        </p:grpSpPr>
        <p:sp>
          <p:nvSpPr>
            <p:cNvPr id="12" name="圆角矩形 11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881814" y="2945869"/>
              <a:ext cx="284670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>
                  <a:solidFill>
                    <a:schemeClr val="tx1"/>
                  </a:solidFill>
                  <a:sym typeface="+mn-ea"/>
                </a:rPr>
                <a:t>3.1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 </a:t>
              </a:r>
              <a:r>
                <a:rPr lang="en-US" altLang="zh-CN" sz="2100" spc="225" dirty="0">
                  <a:solidFill>
                    <a:schemeClr val="tx1"/>
                  </a:solidFill>
                  <a:sym typeface="+mn-ea"/>
                </a:rPr>
                <a:t>github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基础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操作</a:t>
              </a:r>
              <a:endParaRPr lang="zh-CN" altLang="en-US" sz="2100" spc="225" dirty="0">
                <a:solidFill>
                  <a:schemeClr val="tx1"/>
                </a:solidFill>
                <a:sym typeface="+mn-ea"/>
              </a:endParaRPr>
            </a:p>
          </p:txBody>
        </p:sp>
      </p:grpSp>
    </p:spTree>
  </p:cSld>
  <p:clrMapOvr>
    <a:masterClrMapping/>
  </p:clrMapOvr>
  <p:transition advTm="317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4752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创建</a:t>
            </a:r>
            <a:r>
              <a:rPr lang="zh-CN" altLang="en-US" sz="2400" b="1" spc="225" dirty="0">
                <a:sym typeface="+mn-ea"/>
              </a:rPr>
              <a:t>远程</a:t>
            </a:r>
            <a:r>
              <a:rPr lang="zh-CN" altLang="en-US" sz="2400" b="1" spc="225" dirty="0">
                <a:sym typeface="+mn-ea"/>
              </a:rPr>
              <a:t>库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8620" y="1349375"/>
            <a:ext cx="266255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输入仓库名称并创建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远程库，如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learngit，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或者你在上节课创建的本地仓库名称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截屏2024-09-28 14.20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9645" y="198120"/>
            <a:ext cx="8324850" cy="6610350"/>
          </a:xfrm>
          <a:prstGeom prst="rect">
            <a:avLst/>
          </a:prstGeom>
        </p:spPr>
      </p:pic>
    </p:spTree>
  </p:cSld>
  <p:clrMapOvr>
    <a:masterClrMapping/>
  </p:clrMapOvr>
  <p:transition advTm="1718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38112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同步本地库到</a:t>
            </a:r>
            <a:r>
              <a:rPr lang="zh-CN" altLang="en-US" sz="2400" b="1" spc="225" dirty="0">
                <a:sym typeface="+mn-ea"/>
              </a:rPr>
              <a:t>远程</a:t>
            </a:r>
            <a:r>
              <a:rPr lang="zh-CN" altLang="en-US" sz="2400" b="1" spc="225" dirty="0">
                <a:sym typeface="+mn-ea"/>
              </a:rPr>
              <a:t>库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8620" y="1349375"/>
            <a:ext cx="10981690" cy="4646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本地服务器进入本地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文件夹，通过命令连接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远程库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 origin https://gitee.com/yangmiao1127/learngit.git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上传本地库文件到远程库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-u origin "master"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首次上传需输入用户名和密码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3020060" y="2740660"/>
            <a:ext cx="4092575" cy="2271395"/>
          </a:xfrm>
          <a:prstGeom prst="straightConnector1">
            <a:avLst/>
          </a:prstGeom>
          <a:ln w="222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144895" y="2740660"/>
            <a:ext cx="2122805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截屏2024-09-28 14.32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9600" y="3843020"/>
            <a:ext cx="6502400" cy="2527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4485" y="5846445"/>
            <a:ext cx="46158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上面的远程仓库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38112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同步本地库到</a:t>
            </a:r>
            <a:r>
              <a:rPr lang="zh-CN" altLang="en-US" sz="2400" b="1" spc="225" dirty="0">
                <a:sym typeface="+mn-ea"/>
              </a:rPr>
              <a:t>远程</a:t>
            </a:r>
            <a:r>
              <a:rPr lang="zh-CN" altLang="en-US" sz="2400" b="1" spc="225" dirty="0">
                <a:sym typeface="+mn-ea"/>
              </a:rPr>
              <a:t>库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6705" y="1323975"/>
            <a:ext cx="10847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上面的远程仓库界面，即可看到本地仓库已经和远程仓库文件同步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截屏2024-09-28 14.34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4140" y="2327910"/>
            <a:ext cx="7045325" cy="3970655"/>
          </a:xfrm>
          <a:prstGeom prst="rect">
            <a:avLst/>
          </a:prstGeom>
        </p:spPr>
      </p:pic>
    </p:spTree>
  </p:cSld>
  <p:clrMapOvr>
    <a:masterClrMapping/>
  </p:clrMapOvr>
  <p:transition advTm="1718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447929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ym typeface="+mn-ea"/>
              </a:rPr>
              <a:t>下载远程仓库文件到本地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0385" y="2748280"/>
            <a:ext cx="2662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新建仓库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设置模版中的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Readme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截屏2024-09-28 14.36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0565" y="887095"/>
            <a:ext cx="6817995" cy="56267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89475" y="5004435"/>
            <a:ext cx="5768975" cy="512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1718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447929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下载远程仓库文件到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本地</a:t>
            </a:r>
            <a:endParaRPr lang="zh-CN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808355"/>
            <a:ext cx="4949825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生成的仓库页面如右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点击克隆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下载，获取下载链接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服务器下，运行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即可将远程库同步到本地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gitskill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查看是否同步成功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截屏2024-09-28 14.3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2720" y="198120"/>
            <a:ext cx="3937635" cy="44907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30895" y="808355"/>
            <a:ext cx="759460" cy="512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截屏2024-09-28 14.39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825" y="2012315"/>
            <a:ext cx="7143750" cy="4772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73015" y="3896360"/>
            <a:ext cx="6948805" cy="721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17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命令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860" y="1569720"/>
            <a:ext cx="11819255" cy="239966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将上节课的以学号或姓名创建的本地库上传到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远程库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增加一个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test.c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名称的文件，写入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”printf(“Hello World!”)”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，并上传到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远程库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网页端新建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当前日期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的远程库，并将其同步到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60" y="835025"/>
            <a:ext cx="7879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9" y="306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19885" fontAlgn="base">
              <a:lnSpc>
                <a:spcPts val="1125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35580" y="2467610"/>
            <a:ext cx="6722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62517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git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介绍</a:t>
            </a:r>
            <a:endParaRPr lang="zh-CN" altLang="en-US" sz="2400" b="1" spc="225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860" y="2688590"/>
            <a:ext cx="3962400" cy="2762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4820" y="857885"/>
            <a:ext cx="11725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如果你用Microsoft Word写过长篇大论，那你一定有这样的经历：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删除一个段落，又怕将来想恢复找不回来怎么办？有办法，先把当前文件“另存为……”一个新的Word文件，再接着改，改到一定程度，再“另存为……”一个新文件，这样一直改下去，最后你的Word文档变成了这样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1200" y="5904865"/>
            <a:ext cx="100463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过了一周，你想找回被删除的文字，但是已经记不清删除前保存在哪个文件里了，只好一个一个文件去找，真麻烦。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介绍</a:t>
            </a:r>
            <a:endParaRPr lang="zh-CN" sz="2400" b="1" spc="225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截屏2024-09-24 09.53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23210"/>
            <a:ext cx="12192000" cy="2520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205" y="1049020"/>
            <a:ext cx="118192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一个软件，不但能自动帮我记录每次文件的改动，还可以让同事协作编辑，这样就不用自己管理一堆类似的文件了，也不需要把文件传来传去。如果想查看某次改动，只需要在软件里瞄一眼就可以，岂不是很方便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介绍</a:t>
            </a:r>
            <a:endParaRPr lang="zh-CN" sz="2400" b="1" spc="225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截屏2024-09-24 09.53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23210"/>
            <a:ext cx="12192000" cy="2520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205" y="1049020"/>
            <a:ext cx="118192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一个软件，不但能自动帮我记录每次文件的改动，还可以让同事协作编辑，这样就不用自己管理一堆类似的文件了，也不需要把文件传来传去。如果想查看某次改动，只需要在软件里瞄一眼就可以，岂不是很方便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介绍</a:t>
            </a:r>
            <a:endParaRPr lang="zh-CN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205" y="1049020"/>
            <a:ext cx="11819255" cy="495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是一种基于云的平台，可在其中存储、共享并与他人一起编写代码。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通过将代码存储在 GitHub 上的“存储库”中，你将可以：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“展示或共享”你的工作。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持续“跟踪和管理”对代码的更改。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让其他人“审查”你的代码，并提出改进建议。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在共享的项目中开展“协作”，无需担心这些更改会在准备好集成更改之前影响协作者的工作。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Wingdings" panose="05000000000000000000" charset="0"/>
              <a:buChar char="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协作式工作是 GitHub 最基本的功能之一，该功能由开源软件 Git 实现，而 GitHub 是以该软件为基础进行构建的。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命令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205" y="1581150"/>
            <a:ext cx="11819255" cy="19380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yum install git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user.name "Your Name"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user.email "email@example.com"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205" y="4441825"/>
            <a:ext cx="11819255" cy="230695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mkdir learngit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learngit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pwd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通过git init命令把这个目录变成Git可以管理的仓库：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init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60" y="835025"/>
            <a:ext cx="7879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安装与配置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9860" y="3658235"/>
            <a:ext cx="7879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命令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205" y="1581150"/>
            <a:ext cx="11819255" cy="470789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l"/>
            <a:r>
              <a: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编写一个readme.txt文件，内容如下</a:t>
            </a:r>
            <a:r>
              <a: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“文本”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 readme.txt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is a version control system.</a:t>
            </a:r>
            <a:endParaRPr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is free software.</a:t>
            </a:r>
            <a:endParaRPr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用命令git add告诉Git，把文件添加到仓库：</a:t>
            </a:r>
            <a:endParaRPr 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readme.txt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用命令git commit告诉Git，把文件提交到仓库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-m "wrote a readme file"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commit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表示提交，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指定提交的说明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提交多次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file1.txt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file2.txt file3.txt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-m "add 3 files."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60" y="835025"/>
            <a:ext cx="7879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把文件添加到版本库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1931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3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ym typeface="+mn-ea"/>
              </a:rPr>
              <a:t>git</a:t>
            </a:r>
            <a:r>
              <a:rPr lang="zh-CN" altLang="en-US" sz="2400" b="1" spc="225" dirty="0">
                <a:sym typeface="+mn-ea"/>
              </a:rPr>
              <a:t>命令</a:t>
            </a:r>
            <a:endParaRPr lang="zh-CN" altLang="en-US" sz="2400" b="1" spc="225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205" y="1581150"/>
            <a:ext cx="11819255" cy="489267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readme.txt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文件：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is a distributed version control system.</a:t>
            </a:r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is free software.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查看仓库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状态，让我们时刻掌握仓库当前的状态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modified:   readme.txt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上面的命令输出告诉我们，readme.txt被修改过了，但还没有准备提交的修改。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diff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查看修改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diff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提交修改后的文件到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add readme.txt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-m "add distributed"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60" y="835025"/>
            <a:ext cx="7879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4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3291</Words>
  <Application>WPS 演示</Application>
  <PresentationFormat>宽屏</PresentationFormat>
  <Paragraphs>262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汉仪旗黑</vt:lpstr>
      <vt:lpstr>思源黑体 CN Normal</vt:lpstr>
      <vt:lpstr>思源黑体 CN Bold</vt:lpstr>
      <vt:lpstr>黑体-简</vt:lpstr>
      <vt:lpstr>Wingdings</vt:lpstr>
      <vt:lpstr>宋体</vt:lpstr>
      <vt:lpstr>Arial Unicode MS</vt:lpstr>
      <vt:lpstr>Calibri</vt:lpstr>
      <vt:lpstr>Helvetica Neue</vt:lpstr>
      <vt:lpstr>宋体-简</vt:lpstr>
      <vt:lpstr>等线</vt:lpstr>
      <vt:lpstr>苹方-简</vt:lpstr>
      <vt:lpstr>4_自定义设计方案</vt:lpstr>
      <vt:lpstr>PowerPoint 演示文稿</vt:lpstr>
      <vt:lpstr>PowerPoint 演示文稿</vt:lpstr>
      <vt:lpstr>3.1 git介绍</vt:lpstr>
      <vt:lpstr>3.1 git介绍</vt:lpstr>
      <vt:lpstr>3.1 git介绍</vt:lpstr>
      <vt:lpstr>3.1 git介绍</vt:lpstr>
      <vt:lpstr>3.1 git命令</vt:lpstr>
      <vt:lpstr>3.1 git命令</vt:lpstr>
      <vt:lpstr>3.1 git命令</vt:lpstr>
      <vt:lpstr>3.1 git命令</vt:lpstr>
      <vt:lpstr>3.1 git命令</vt:lpstr>
      <vt:lpstr>3.1 git命令</vt:lpstr>
      <vt:lpstr>PowerPoint 演示文稿</vt:lpstr>
      <vt:lpstr>3.2 GitHub远程库</vt:lpstr>
      <vt:lpstr>3.2 连接GitHub远程库</vt:lpstr>
      <vt:lpstr>3.2 GitHub远程库</vt:lpstr>
      <vt:lpstr>3.2 创建远程库</vt:lpstr>
      <vt:lpstr>3.2 创建远程库</vt:lpstr>
      <vt:lpstr>3.2 创建远程库</vt:lpstr>
      <vt:lpstr>3.2 创建远程库</vt:lpstr>
      <vt:lpstr>3.2 同步本地库到远程库</vt:lpstr>
      <vt:lpstr>3.2 同步本地库到远程库</vt:lpstr>
      <vt:lpstr>3.2 下载远程仓库文件到本地</vt:lpstr>
      <vt:lpstr>3.2 下载远程仓库文件到本地</vt:lpstr>
      <vt:lpstr>3.1 git命令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程edison</dc:creator>
  <cp:lastModifiedBy>ym</cp:lastModifiedBy>
  <cp:revision>1394</cp:revision>
  <cp:lastPrinted>2024-09-29T02:07:20Z</cp:lastPrinted>
  <dcterms:created xsi:type="dcterms:W3CDTF">2024-09-29T02:07:20Z</dcterms:created>
  <dcterms:modified xsi:type="dcterms:W3CDTF">2024-09-29T02:07:20Z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2052-5.4.4.8063</vt:lpwstr>
  </property>
</Properties>
</file>